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4" r:id="rId8"/>
    <p:sldId id="263" r:id="rId9"/>
    <p:sldId id="265" r:id="rId10"/>
    <p:sldId id="262" r:id="rId11"/>
    <p:sldId id="276" r:id="rId12"/>
    <p:sldId id="277" r:id="rId13"/>
    <p:sldId id="278" r:id="rId14"/>
    <p:sldId id="279" r:id="rId15"/>
    <p:sldId id="281" r:id="rId16"/>
    <p:sldId id="280" r:id="rId17"/>
    <p:sldId id="282" r:id="rId18"/>
    <p:sldId id="275" r:id="rId19"/>
    <p:sldId id="274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38" autoAdjust="0"/>
  </p:normalViewPr>
  <p:slideViewPr>
    <p:cSldViewPr>
      <p:cViewPr>
        <p:scale>
          <a:sx n="40" d="100"/>
          <a:sy n="40" d="100"/>
        </p:scale>
        <p:origin x="-1746" y="-7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E92B-B0E1-4A9A-BB65-41C0B7FDB4DB}" type="datetimeFigureOut">
              <a:rPr lang="ru-RU" smtClean="0"/>
              <a:pPr/>
              <a:t>24.06.2023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C58A-62AA-4153-87A1-10DDB3853A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E92B-B0E1-4A9A-BB65-41C0B7FDB4DB}" type="datetimeFigureOut">
              <a:rPr lang="ru-RU" smtClean="0"/>
              <a:pPr/>
              <a:t>24.06.2023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C58A-62AA-4153-87A1-10DDB3853A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E92B-B0E1-4A9A-BB65-41C0B7FDB4DB}" type="datetimeFigureOut">
              <a:rPr lang="ru-RU" smtClean="0"/>
              <a:pPr/>
              <a:t>24.06.2023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C58A-62AA-4153-87A1-10DDB3853A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E92B-B0E1-4A9A-BB65-41C0B7FDB4DB}" type="datetimeFigureOut">
              <a:rPr lang="ru-RU" smtClean="0"/>
              <a:pPr/>
              <a:t>24.06.2023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C58A-62AA-4153-87A1-10DDB3853A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E92B-B0E1-4A9A-BB65-41C0B7FDB4DB}" type="datetimeFigureOut">
              <a:rPr lang="ru-RU" smtClean="0"/>
              <a:pPr/>
              <a:t>24.06.2023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C58A-62AA-4153-87A1-10DDB3853A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E92B-B0E1-4A9A-BB65-41C0B7FDB4DB}" type="datetimeFigureOut">
              <a:rPr lang="ru-RU" smtClean="0"/>
              <a:pPr/>
              <a:t>24.06.2023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C58A-62AA-4153-87A1-10DDB3853A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E92B-B0E1-4A9A-BB65-41C0B7FDB4DB}" type="datetimeFigureOut">
              <a:rPr lang="ru-RU" smtClean="0"/>
              <a:pPr/>
              <a:t>24.06.2023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C58A-62AA-4153-87A1-10DDB3853A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E92B-B0E1-4A9A-BB65-41C0B7FDB4DB}" type="datetimeFigureOut">
              <a:rPr lang="ru-RU" smtClean="0"/>
              <a:pPr/>
              <a:t>24.06.2023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C58A-62AA-4153-87A1-10DDB3853A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E92B-B0E1-4A9A-BB65-41C0B7FDB4DB}" type="datetimeFigureOut">
              <a:rPr lang="ru-RU" smtClean="0"/>
              <a:pPr/>
              <a:t>24.06.2023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C58A-62AA-4153-87A1-10DDB3853A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E92B-B0E1-4A9A-BB65-41C0B7FDB4DB}" type="datetimeFigureOut">
              <a:rPr lang="ru-RU" smtClean="0"/>
              <a:pPr/>
              <a:t>24.06.2023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D92C58A-62AA-4153-87A1-10DDB3853A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E92B-B0E1-4A9A-BB65-41C0B7FDB4DB}" type="datetimeFigureOut">
              <a:rPr lang="ru-RU" smtClean="0"/>
              <a:pPr/>
              <a:t>24.06.2023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2C58A-62AA-4153-87A1-10DDB3853A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14FE92B-B0E1-4A9A-BB65-41C0B7FDB4DB}" type="datetimeFigureOut">
              <a:rPr lang="ru-RU" smtClean="0"/>
              <a:pPr/>
              <a:t>24.06.2023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D92C58A-62AA-4153-87A1-10DDB3853A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dou11.02edu.ru/" TargetMode="External"/><Relationship Id="rId2" Type="http://schemas.openxmlformats.org/officeDocument/2006/relationships/hyperlink" Target="mailto:madou-11@mail.r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madou11.02edu.ru/sveden/education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284984"/>
            <a:ext cx="9036496" cy="2500450"/>
          </a:xfrm>
        </p:spPr>
        <p:txBody>
          <a:bodyPr/>
          <a:lstStyle/>
          <a:p>
            <a:pPr algn="ctr"/>
            <a:r>
              <a:rPr lang="ru-RU" dirty="0">
                <a:latin typeface="Arial Black" pitchFamily="34" charset="0"/>
              </a:rPr>
              <a:t>Опыт образовательной организации </a:t>
            </a: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в </a:t>
            </a:r>
            <a:r>
              <a:rPr lang="ru-RU" dirty="0">
                <a:latin typeface="Arial Black" pitchFamily="34" charset="0"/>
              </a:rPr>
              <a:t>рамках номинации: </a:t>
            </a: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«Лучший инклюзивный </a:t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детский сад - 2023»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3" y="1398100"/>
            <a:ext cx="8964487" cy="1207087"/>
          </a:xfrm>
        </p:spPr>
        <p:txBody>
          <a:bodyPr>
            <a:normAutofit fontScale="5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500" b="1" cap="none" spc="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500" b="1" cap="none" spc="0" dirty="0" smtClean="0">
                <a:latin typeface="Times New Roman" pitchFamily="18" charset="0"/>
                <a:cs typeface="Times New Roman" pitchFamily="18" charset="0"/>
              </a:rPr>
              <a:t>униципальное автономное дошкольное образовательное учреждение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500" b="1" cap="none" spc="0" dirty="0" smtClean="0">
                <a:latin typeface="Times New Roman" pitchFamily="18" charset="0"/>
                <a:cs typeface="Times New Roman" pitchFamily="18" charset="0"/>
              </a:rPr>
              <a:t> «Центр развития ребенка – детский сад №11 «Якорек»  г. Благовещенска, Республики Башкортостан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500" b="1" cap="none" spc="0" dirty="0" smtClean="0">
                <a:latin typeface="Times New Roman" pitchFamily="18" charset="0"/>
                <a:cs typeface="Times New Roman" pitchFamily="18" charset="0"/>
              </a:rPr>
              <a:t>453431,  Республика Башкортостан, г. Благовещенск, ул. Комарова 5/4, тел. 8(34766)31553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2500" b="1" cap="none" spc="0" dirty="0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500" b="1" cap="none" spc="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b="1" cap="none" spc="0" dirty="0" smtClean="0">
                <a:latin typeface="Times New Roman" pitchFamily="18" charset="0"/>
                <a:cs typeface="Times New Roman" pitchFamily="18" charset="0"/>
                <a:hlinkClick r:id="rId2"/>
              </a:rPr>
              <a:t>madou-11@mail.ru</a:t>
            </a:r>
            <a:r>
              <a:rPr lang="ru-RU" sz="2500" b="1" cap="none" spc="0" dirty="0" smtClean="0">
                <a:latin typeface="Times New Roman" pitchFamily="18" charset="0"/>
                <a:cs typeface="Times New Roman" pitchFamily="18" charset="0"/>
              </a:rPr>
              <a:t> , сайт: </a:t>
            </a:r>
            <a:r>
              <a:rPr lang="en-US" sz="2500" b="1" cap="none" spc="0" dirty="0">
                <a:latin typeface="Times New Roman" pitchFamily="18" charset="0"/>
                <a:cs typeface="Times New Roman" pitchFamily="18" charset="0"/>
                <a:hlinkClick r:id="rId3"/>
              </a:rPr>
              <a:t>https://madou11.02edu.ru</a:t>
            </a:r>
            <a:r>
              <a:rPr lang="en-US" sz="2500" b="1" cap="none" spc="0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ru-RU" sz="2500" b="1" cap="none" spc="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16" name="Рисунок 13" descr="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89984" cy="14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380"/>
            <a:ext cx="2123728" cy="127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30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821048" cy="5428064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5257551" cy="2960783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365760"/>
            <a:ext cx="8712968" cy="548640"/>
          </a:xfrm>
        </p:spPr>
        <p:txBody>
          <a:bodyPr/>
          <a:lstStyle/>
          <a:p>
            <a:pPr algn="ctr"/>
            <a:r>
              <a:rPr lang="ru-RU" dirty="0"/>
              <a:t>Включение обучающихся с ОВЗ в дополнительное образование </a:t>
            </a:r>
          </a:p>
        </p:txBody>
      </p:sp>
    </p:spTree>
    <p:extLst>
      <p:ext uri="{BB962C8B-B14F-4D97-AF65-F5344CB8AC3E}">
        <p14:creationId xmlns:p14="http://schemas.microsoft.com/office/powerpoint/2010/main" val="1733101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Инклюзивная практика «</a:t>
            </a:r>
            <a:r>
              <a:rPr lang="ru-RU" dirty="0" err="1" smtClean="0"/>
              <a:t>имаготерапия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E:\фото сад\IMG_4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3429023" cy="2286016"/>
          </a:xfrm>
          <a:prstGeom prst="rect">
            <a:avLst/>
          </a:prstGeom>
          <a:noFill/>
        </p:spPr>
      </p:pic>
      <p:pic>
        <p:nvPicPr>
          <p:cNvPr id="39939" name="Picture 3" descr="E:\фото сад\IMG_4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00438"/>
            <a:ext cx="3667085" cy="2444723"/>
          </a:xfrm>
          <a:prstGeom prst="rect">
            <a:avLst/>
          </a:prstGeom>
          <a:noFill/>
        </p:spPr>
      </p:pic>
      <p:pic>
        <p:nvPicPr>
          <p:cNvPr id="10" name="Содержимое 9" descr="IMG_67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071546"/>
            <a:ext cx="3714744" cy="24764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4810" y="4214818"/>
            <a:ext cx="4643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Театрализованное представление «Ярмарка» с участием детей инвалидов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 группы «Особый ребенок»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351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Инклюзивная практика «</a:t>
            </a:r>
            <a:r>
              <a:rPr lang="ru-RU" dirty="0" err="1" smtClean="0"/>
              <a:t>имаготерапия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3" name="Содержимое 12" descr="20230426_1551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3929066"/>
            <a:ext cx="4070395" cy="1834495"/>
          </a:xfrm>
        </p:spPr>
      </p:pic>
      <p:pic>
        <p:nvPicPr>
          <p:cNvPr id="8" name="Рисунок 7" descr="photo_5332393514111190370_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214422"/>
            <a:ext cx="3357554" cy="25181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348" y="5786454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Сказка «Легенда 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курае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с участием детей ОВЗ и родителей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11" descr="20230426_15320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14282" y="1214422"/>
            <a:ext cx="4566765" cy="2571768"/>
          </a:xfrm>
        </p:spPr>
      </p:pic>
    </p:spTree>
    <p:extLst>
      <p:ext uri="{BB962C8B-B14F-4D97-AF65-F5344CB8AC3E}">
        <p14:creationId xmlns:p14="http://schemas.microsoft.com/office/powerpoint/2010/main" val="1207351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0230419_09312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4306919"/>
            <a:ext cx="4272470" cy="2406036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Инклюзивная практика «</a:t>
            </a:r>
            <a:r>
              <a:rPr lang="ru-RU" dirty="0" err="1" smtClean="0"/>
              <a:t>имаготерапия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Содержимое 4" descr="20230419_09301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361842"/>
            <a:ext cx="4415738" cy="2486717"/>
          </a:xfrm>
        </p:spPr>
      </p:pic>
      <p:pic>
        <p:nvPicPr>
          <p:cNvPr id="9" name="Рисунок 8" descr="20230419_0949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1409" y="2511499"/>
            <a:ext cx="4542591" cy="25581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14844" y="5877272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Спектакль «Теремок» </a:t>
            </a:r>
          </a:p>
          <a:p>
            <a:pPr algn="ctr"/>
            <a:r>
              <a:rPr lang="ru-RU" dirty="0" smtClean="0"/>
              <a:t>с участием детей ОВЗ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351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2023-06-24_11-36-16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4282" y="1071546"/>
            <a:ext cx="3137428" cy="3713162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Инклюзивная практика «</a:t>
            </a:r>
            <a:r>
              <a:rPr lang="ru-RU" dirty="0" err="1" smtClean="0"/>
              <a:t>имаготерапия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7" name="Содержимое 6" descr="2023-06-24_11-33-17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643570" y="1142984"/>
            <a:ext cx="3200400" cy="2165684"/>
          </a:xfrm>
        </p:spPr>
      </p:pic>
      <p:sp>
        <p:nvSpPr>
          <p:cNvPr id="44034" name="AutoShape 2" descr="Fa_qV7SnT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5575" y="6019962"/>
            <a:ext cx="485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Выступление воспитанников  «Театральная весна»</a:t>
            </a:r>
            <a:endParaRPr lang="ru-RU" b="1" dirty="0"/>
          </a:p>
        </p:txBody>
      </p:sp>
      <p:pic>
        <p:nvPicPr>
          <p:cNvPr id="10" name="Рисунок 9" descr="2023-06-24_11-37-5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3265998"/>
            <a:ext cx="3467104" cy="24322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55" y="4840978"/>
            <a:ext cx="3407701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51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Инклюзивная практика «</a:t>
            </a:r>
            <a:r>
              <a:rPr lang="ru-RU" dirty="0" err="1" smtClean="0"/>
              <a:t>имаготерапия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9" name="Рисунок 8" descr="Рисунок (5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3349462"/>
            <a:ext cx="2408667" cy="3341455"/>
          </a:xfrm>
          <a:prstGeom prst="rect">
            <a:avLst/>
          </a:prstGeom>
        </p:spPr>
      </p:pic>
      <p:pic>
        <p:nvPicPr>
          <p:cNvPr id="10" name="Рисунок 9" descr="1671109146049-04bde059-bf2f-42eb-a4bb-4c7462c5b934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358189"/>
            <a:ext cx="2378565" cy="3754641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52736"/>
            <a:ext cx="4727381" cy="2130592"/>
          </a:xfrm>
        </p:spPr>
      </p:pic>
      <p:pic>
        <p:nvPicPr>
          <p:cNvPr id="8" name="Содержимое 7" descr="Рисунок (165)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6300192" y="2708920"/>
            <a:ext cx="2676611" cy="3713162"/>
          </a:xfrm>
        </p:spPr>
      </p:pic>
    </p:spTree>
    <p:extLst>
      <p:ext uri="{BB962C8B-B14F-4D97-AF65-F5344CB8AC3E}">
        <p14:creationId xmlns:p14="http://schemas.microsoft.com/office/powerpoint/2010/main" val="1207351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980728"/>
            <a:ext cx="2784871" cy="3713162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Инклюзивная практика «</a:t>
            </a:r>
            <a:r>
              <a:rPr lang="ru-RU" dirty="0" err="1" smtClean="0"/>
              <a:t>имаготерапия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2786084" cy="3713162"/>
          </a:xfrm>
        </p:spPr>
      </p:pic>
      <p:pic>
        <p:nvPicPr>
          <p:cNvPr id="7" name="Рисунок 6" descr="AN4U0c5qb4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95314" y="4393388"/>
            <a:ext cx="3286148" cy="24646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462" y="2102825"/>
            <a:ext cx="3257691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51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1zfChuRsovI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24128" y="1556792"/>
            <a:ext cx="3200400" cy="24003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Инклюзивная практика «</a:t>
            </a:r>
            <a:r>
              <a:rPr lang="ru-RU" dirty="0" err="1" smtClean="0"/>
              <a:t>имаготерапия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Содержимое 4" descr="7dlE7dL_cY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491880" y="1348814"/>
            <a:ext cx="2071702" cy="2940666"/>
          </a:xfrm>
        </p:spPr>
      </p:pic>
      <p:pic>
        <p:nvPicPr>
          <p:cNvPr id="8" name="Рисунок 7" descr="11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061" y="1968857"/>
            <a:ext cx="2643188" cy="3524251"/>
          </a:xfrm>
          <a:prstGeom prst="rect">
            <a:avLst/>
          </a:prstGeom>
        </p:spPr>
      </p:pic>
      <p:pic>
        <p:nvPicPr>
          <p:cNvPr id="12" name="Содержимое 4" descr="coN-tkwZuq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4289480"/>
            <a:ext cx="3200400" cy="220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51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Результаты реализации </a:t>
            </a:r>
            <a:br>
              <a:rPr lang="ru-RU" dirty="0" smtClean="0"/>
            </a:br>
            <a:r>
              <a:rPr lang="ru-RU" dirty="0" smtClean="0"/>
              <a:t>инклюзивной практики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325784"/>
              </p:ext>
            </p:extLst>
          </p:nvPr>
        </p:nvGraphicFramePr>
        <p:xfrm>
          <a:off x="2051720" y="1124744"/>
          <a:ext cx="5588257" cy="3744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Диаграмма" r:id="rId3" imgW="3752809" imgH="2514458" progId="MSGraph.Chart.8">
                  <p:embed/>
                </p:oleObj>
              </mc:Choice>
              <mc:Fallback>
                <p:oleObj name="Диаграмма" r:id="rId3" imgW="3752809" imgH="2514458" progId="MSGraph.Chart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124744"/>
                        <a:ext cx="5588257" cy="37444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7504" y="4509120"/>
            <a:ext cx="903649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Положительная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динамика в коррекции и развитии детей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ОВЗ. Сравнительный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анализ результатов показал, что количество детей с низким уровнем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коммуникативных навыков у детей с тяжелыми нарушениями речи  понизилось на 47%. Количество детей со средним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уровнем коммуникативных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навыков повысилось на  6 %.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Количество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детей с высоким уровнем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коммуникативных навыков повысилось на 41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%.)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данной категории детей  появилась потребность в общении, навыки контакта и продуктивного взаимодействия со взрослыми и сверстниками;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окончанию обучения всем детям  данной категории было рекомендовано специалистами ПМПК обучения по программам   общеобразовательных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школ.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92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% выпускников ДО успешно адаптировались к условиям школы.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51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230327_1400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714488"/>
            <a:ext cx="3948653" cy="2961490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95536" y="5229200"/>
            <a:ext cx="8384976" cy="1336200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ru-RU" dirty="0"/>
              <a:t>у 98 % педагогов сформирована готовность принимать ребенка ВОЗ и инвалидностью таким, какой он есть, и оказывать ему профессиональную помощь (по результатам анкетирования); </a:t>
            </a:r>
          </a:p>
          <a:p>
            <a:pPr lvl="0"/>
            <a:r>
              <a:rPr lang="ru-RU" dirty="0"/>
              <a:t>100% педагогов, работающих с детьми с ОВЗ и инвалидами, прошли курсы повышения квалификации и профессиональную переподготовку по профилю; </a:t>
            </a:r>
          </a:p>
          <a:p>
            <a:r>
              <a:rPr lang="ru-RU" dirty="0"/>
              <a:t>40% педагогов эффективно применяют технологию </a:t>
            </a:r>
            <a:r>
              <a:rPr lang="ru-RU" dirty="0" err="1"/>
              <a:t>имаготерапию</a:t>
            </a:r>
            <a:r>
              <a:rPr lang="ru-RU" dirty="0"/>
              <a:t> в своей педагогической деятельности (участие в фестивалях и конкурсах)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Результаты реализации </a:t>
            </a:r>
            <a:br>
              <a:rPr lang="ru-RU" dirty="0" smtClean="0"/>
            </a:br>
            <a:r>
              <a:rPr lang="ru-RU" dirty="0" smtClean="0"/>
              <a:t>инклюзивной практики. </a:t>
            </a:r>
            <a:r>
              <a:rPr lang="ru-RU" cap="none" dirty="0" smtClean="0"/>
              <a:t>ПЕДАГОГИ</a:t>
            </a:r>
            <a:endParaRPr lang="ru-RU" cap="none" dirty="0"/>
          </a:p>
        </p:txBody>
      </p:sp>
      <p:pic>
        <p:nvPicPr>
          <p:cNvPr id="38913" name="Picture 1" descr="C:\Users\8DDD~1\AppData\Local\Temp\Rar$DRa0.957\Киселева\Киселев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5441" y="1000108"/>
            <a:ext cx="3258559" cy="2304028"/>
          </a:xfrm>
          <a:prstGeom prst="rect">
            <a:avLst/>
          </a:prstGeom>
          <a:noFill/>
        </p:spPr>
      </p:pic>
      <p:pic>
        <p:nvPicPr>
          <p:cNvPr id="38914" name="Picture 2" descr="C:\Users\8DDD~1\AppData\Local\Temp\Rar$DRa0.319\Галиханова\Галиханов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1644" y="3071810"/>
            <a:ext cx="2652356" cy="1875400"/>
          </a:xfrm>
          <a:prstGeom prst="rect">
            <a:avLst/>
          </a:prstGeom>
          <a:noFill/>
        </p:spPr>
      </p:pic>
      <p:pic>
        <p:nvPicPr>
          <p:cNvPr id="8" name="Рисунок 7" descr="Галиханова Марина Евгеньев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2214554"/>
            <a:ext cx="2574064" cy="182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2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Контингент   организации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5072074"/>
            <a:ext cx="8786842" cy="150019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Общее количество воспитанников: 314</a:t>
            </a:r>
          </a:p>
          <a:p>
            <a:pPr marL="0" indent="0">
              <a:spcBef>
                <a:spcPts val="0"/>
              </a:spcBef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 них: обучающихся с ОВЗ – 30 (9,5%)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Среди обучающихся с ОВЗ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есть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обучающиеся с нарушениями   речи – 23 человека, которые посещают группы компенсирующей направленности (для детей с тяжелыми нарушениями речи).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Дети инвалиды - 7 человек,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посещают группы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общеразвивающей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направленности в инклюзивном формате. </a:t>
            </a:r>
          </a:p>
        </p:txBody>
      </p:sp>
      <p:pic>
        <p:nvPicPr>
          <p:cNvPr id="4" name="Рисунок 3" descr="sNm7MpBenQ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1071546"/>
            <a:ext cx="3476617" cy="2607463"/>
          </a:xfrm>
          <a:prstGeom prst="rect">
            <a:avLst/>
          </a:prstGeom>
        </p:spPr>
      </p:pic>
      <p:pic>
        <p:nvPicPr>
          <p:cNvPr id="5" name="Рисунок 4" descr="AZA_04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0" y="1071546"/>
            <a:ext cx="2494463" cy="3714752"/>
          </a:xfrm>
          <a:prstGeom prst="rect">
            <a:avLst/>
          </a:prstGeom>
        </p:spPr>
      </p:pic>
      <p:pic>
        <p:nvPicPr>
          <p:cNvPr id="6" name="Рисунок 5" descr="hGozj8DV-u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984" y="1071546"/>
            <a:ext cx="2732504" cy="36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0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221205_1805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142984"/>
            <a:ext cx="2786082" cy="2000264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51520" y="4149080"/>
            <a:ext cx="8712968" cy="2416320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</a:pP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по данным анкетирования  и опроса 100% родителей получают квалифицированную консультативную, психологическую и практическую помощь по воспитанию, развитию и оказанию профессиональной коррекции нарушений у ребенка;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</a:pP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87% родителей приобрели основы психолого-педагогических знаний по воспитанию ребенка с ОВЗ;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</a:pP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91% родителей принимают и признают проблемы ребенка и готовы включаться в образовательную деятельность по реализации АОП ДО;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</a:pP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87% принимают участие в реализации АОП ДО ребенка;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</a:pP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у 78% родителей наблюдается адекватность установок в отношении перспектив ребенка.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родителей ( законных представителей) воспитанников с возрастной нормой: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</a:pP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69% родителей считают инклюзивное образование нормальным явлением, 58% готовы включить своего ребенка в систему инклюзивного образования; 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</a:pP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у 61% родителей воспитанников появилось толерантное отношение к «особым» детям, внимательное отношение к их проблемам;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</a:pP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95% активно участвуют в совместных мероприятиях;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</a:pP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снизилось возникающих конфликтных или спорных ситуаций по сравнению с показателями начального этапа внедрения инклюзивного образования на 28% 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Результаты реализации </a:t>
            </a:r>
            <a:br>
              <a:rPr lang="ru-RU" dirty="0"/>
            </a:br>
            <a:r>
              <a:rPr lang="ru-RU" dirty="0"/>
              <a:t>инклюзивной практики</a:t>
            </a:r>
            <a:r>
              <a:rPr lang="ru-RU" dirty="0" smtClean="0"/>
              <a:t>. Родители</a:t>
            </a:r>
            <a:endParaRPr lang="ru-RU" dirty="0"/>
          </a:p>
        </p:txBody>
      </p:sp>
      <p:pic>
        <p:nvPicPr>
          <p:cNvPr id="6" name="Рисунок 5" descr="20230216_165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4106" y="1142984"/>
            <a:ext cx="2571768" cy="1928826"/>
          </a:xfrm>
          <a:prstGeom prst="rect">
            <a:avLst/>
          </a:prstGeom>
        </p:spPr>
      </p:pic>
      <p:pic>
        <p:nvPicPr>
          <p:cNvPr id="7" name="Рисунок 6" descr="20221128_1604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1571612"/>
            <a:ext cx="3428992" cy="25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9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Образовательные программы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43636" y="1142984"/>
            <a:ext cx="30003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  <a:t>В ДОО реализуются: </a:t>
            </a:r>
          </a:p>
          <a:p>
            <a:pPr algn="just">
              <a:spcAft>
                <a:spcPts val="0"/>
              </a:spcAft>
            </a:pPr>
            <a: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  <a:t>Основная образовательная программа </a:t>
            </a:r>
          </a:p>
          <a:p>
            <a:pPr algn="just">
              <a:spcAft>
                <a:spcPts val="0"/>
              </a:spcAft>
            </a:pPr>
            <a:r>
              <a:rPr lang="ru-RU" sz="1400" b="1" dirty="0" smtClean="0">
                <a:effectLst/>
                <a:latin typeface="Times New Roman" pitchFamily="18" charset="0"/>
                <a:cs typeface="Times New Roman" pitchFamily="18" charset="0"/>
              </a:rPr>
              <a:t>Адаптивная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для детей с тяжелыми нарушениями речи.</a:t>
            </a:r>
          </a:p>
          <a:p>
            <a:pPr lvl="0" algn="just"/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Программы размещены на сайте ДОО в на странице «Образование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  <a:hlinkClick r:id="rId2"/>
              </a:rPr>
              <a:t>https://madou11.02edu.ru/sveden/education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1" name="Содержимое 10" descr="photo_5393397782179596505_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596" y="928670"/>
            <a:ext cx="5540926" cy="4155694"/>
          </a:xfrm>
        </p:spPr>
      </p:pic>
    </p:spTree>
    <p:extLst>
      <p:ext uri="{BB962C8B-B14F-4D97-AF65-F5344CB8AC3E}">
        <p14:creationId xmlns:p14="http://schemas.microsoft.com/office/powerpoint/2010/main" val="2813389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221205_1749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250854"/>
            <a:ext cx="3913637" cy="2935228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539552" y="5157192"/>
            <a:ext cx="6192688" cy="170080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Службы ранней помощи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Группы кратковременного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пребывания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Группы с частичной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инклюзией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Группа полной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инклюзии</a:t>
            </a:r>
          </a:p>
          <a:p>
            <a:pPr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Временная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(эпизодическая) инклюзия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Форма организации </a:t>
            </a:r>
            <a:r>
              <a:rPr lang="ru-RU" dirty="0"/>
              <a:t>инклюзивного образовательного процесса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3750949"/>
            <a:ext cx="3840427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836" y="1196752"/>
            <a:ext cx="3999646" cy="224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13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3816424" cy="3311540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427984" y="1628800"/>
            <a:ext cx="4536504" cy="4968552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dirty="0" smtClean="0"/>
              <a:t>В </a:t>
            </a:r>
            <a:r>
              <a:rPr lang="ru-RU" dirty="0"/>
              <a:t>целях обеспечения доступности услуг для детей ОВЗ и инвалидов, разработан Паспорт доступности.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dirty="0"/>
              <a:t>Входная  площадка в здание ДОО имеет навес, </a:t>
            </a:r>
            <a:r>
              <a:rPr lang="ru-RU" dirty="0" smtClean="0"/>
              <a:t>информационный тактильный</a:t>
            </a:r>
            <a:r>
              <a:rPr lang="ru-RU" dirty="0"/>
              <a:t> указатель,  домофон, звонок при входи для вызова сопровождающего </a:t>
            </a:r>
            <a:r>
              <a:rPr lang="ru-RU" dirty="0" smtClean="0"/>
              <a:t>лица. При </a:t>
            </a:r>
            <a:r>
              <a:rPr lang="ru-RU" dirty="0"/>
              <a:t>необходимости инвалиду или лицу с ОВЗ будет предоставлено сопровождающее лицо. Здание оснащено системой противопожарной сигнализации и световым табло «Выход», видеонаблюдением. Оборудована стоянка для автотранспорта (2 места с указанием парковочного места и знака «Инвалид»), имеется инвалидное кресло для маломобильных посетителей, имеется удобная навигация внутри здания. </a:t>
            </a:r>
            <a:r>
              <a:rPr lang="ru-RU" dirty="0" smtClean="0"/>
              <a:t>Официальный </a:t>
            </a:r>
            <a:r>
              <a:rPr lang="ru-RU" dirty="0"/>
              <a:t>сайт учреждения имеет версию сайта для </a:t>
            </a:r>
            <a:r>
              <a:rPr lang="ru-RU" dirty="0" smtClean="0"/>
              <a:t>слабовидящих.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Доступная среда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649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012160" y="1268760"/>
            <a:ext cx="2880320" cy="496855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организация коррекционно-развивающей работы в ДОО с детьми с ОВЗ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инвалидностью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</a:pPr>
            <a:r>
              <a:rPr lang="ru-RU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Условия для реализации сопровождения: 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АООП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ИОМ,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РППС, наглядности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дидактические материалы, пособия, технические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средства,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ППк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консультационный центр, АОП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для ребенка, на основе рекомендаций специалистов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ПМПК, Укомплектованность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кадрами/ специалистами, которые владеют необходимыми компетенциями для работы с детьми с ОВЗ: логопед, психолог, инструктор по ФК</a:t>
            </a:r>
          </a:p>
          <a:p>
            <a:pPr marL="0" indent="0">
              <a:spcBef>
                <a:spcPts val="0"/>
              </a:spcBef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Диагностическая работа</a:t>
            </a:r>
          </a:p>
          <a:p>
            <a:pPr marL="0" indent="0">
              <a:spcBef>
                <a:spcPts val="0"/>
              </a:spcBef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Результат, обеспечивающий положительную динамику в процессе коррекции нарушений развития 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соцадаптации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детей с ОВЗ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365760"/>
            <a:ext cx="8856984" cy="548640"/>
          </a:xfrm>
        </p:spPr>
        <p:txBody>
          <a:bodyPr/>
          <a:lstStyle/>
          <a:p>
            <a:pPr algn="ctr"/>
            <a:r>
              <a:rPr lang="ru-RU" dirty="0" smtClean="0"/>
              <a:t>Модель службы психолого-педагогического сопровождения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4991726" cy="5557194"/>
          </a:xfrm>
        </p:spPr>
      </p:pic>
      <p:sp>
        <p:nvSpPr>
          <p:cNvPr id="8" name="Прямоугольник 7"/>
          <p:cNvSpPr/>
          <p:nvPr/>
        </p:nvSpPr>
        <p:spPr>
          <a:xfrm>
            <a:off x="166074" y="1196752"/>
            <a:ext cx="905063" cy="858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01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Социальные партнеры</a:t>
            </a:r>
            <a:endParaRPr lang="ru-RU" dirty="0"/>
          </a:p>
        </p:txBody>
      </p:sp>
      <p:pic>
        <p:nvPicPr>
          <p:cNvPr id="7" name="Содержимое 6" descr="WhatsApp Image 2022-09-14 at 17.43.00.jpe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910" y="4214818"/>
            <a:ext cx="3271838" cy="2453879"/>
          </a:xfrm>
        </p:spPr>
      </p:pic>
      <p:pic>
        <p:nvPicPr>
          <p:cNvPr id="9" name="Рисунок 8" descr="ZGcv2dGZoX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7" y="4214818"/>
            <a:ext cx="3238523" cy="2428892"/>
          </a:xfrm>
          <a:prstGeom prst="rect">
            <a:avLst/>
          </a:prstGeom>
        </p:spPr>
      </p:pic>
      <p:pic>
        <p:nvPicPr>
          <p:cNvPr id="10" name="Рисунок 9" descr="bpd0gRzHKf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2" y="1142984"/>
            <a:ext cx="2285998" cy="30479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720" y="1357298"/>
            <a:ext cx="642942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МБУ ДО «Детская школа искусств»</a:t>
            </a:r>
          </a:p>
          <a:p>
            <a:pPr lvl="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МБУ Общедоступная библиотека</a:t>
            </a:r>
          </a:p>
          <a:p>
            <a:pPr lvl="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МБУ Городской Дворец культуры</a:t>
            </a:r>
          </a:p>
          <a:p>
            <a:pPr lvl="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МБУ Историко-краеведческий  музей</a:t>
            </a:r>
          </a:p>
          <a:p>
            <a:pPr lvl="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МАОУ ДОД ДЮСШ</a:t>
            </a:r>
          </a:p>
          <a:p>
            <a:pPr lvl="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 общеобразовательными учреждениями: МОБУ СОШ №5, №6, №4, </a:t>
            </a:r>
          </a:p>
          <a:p>
            <a:pPr lvl="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МОБУ ДО ЦДТ, МБУ ДО «Детский образовательный технопарк»</a:t>
            </a:r>
          </a:p>
          <a:p>
            <a:pPr lvl="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Школа робототехники и ментальной арифметики  «Вектор»</a:t>
            </a:r>
          </a:p>
          <a:p>
            <a:pPr lvl="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ФГБОУ ВО «БГПУ им.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Акмуллы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lvl="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объекты: продуктовые, промышленные магазины: «Инза», «Байрам», «Планета», зоомагазин, аптеки, парикмахерские, кафе.</a:t>
            </a:r>
          </a:p>
          <a:p>
            <a:pPr lvl="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детская районная поликлиника. </a:t>
            </a:r>
          </a:p>
          <a:p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001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hoto_5445250140660154636_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20" y="1785926"/>
            <a:ext cx="3967838" cy="2832045"/>
          </a:xfrm>
        </p:spPr>
      </p:pic>
      <p:pic>
        <p:nvPicPr>
          <p:cNvPr id="10" name="Содержимое 9" descr="IMG-20220914-WA0005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1857364"/>
            <a:ext cx="3662901" cy="2747176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Сетевая форма реализация программ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14282" y="4929198"/>
            <a:ext cx="41434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Программа «Народные умельцы» реализуется  с  МБУ ДО «Детская юношеская спортивная школа Благовещенский район Республики Башкорстан»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643438" y="5000636"/>
            <a:ext cx="3857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Программа «Город мастеров реализуется с МБУ ДО Детский образовательный технопарк  г. Благовещенска Республики Башкортостан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491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IMG_72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57752" y="1000108"/>
            <a:ext cx="3414714" cy="2276476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Инклюзивная практика «</a:t>
            </a:r>
            <a:r>
              <a:rPr lang="ru-RU" dirty="0" err="1" smtClean="0"/>
              <a:t>имаготерапия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0" name="Содержимое 9" descr="IMG_721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42910" y="1000107"/>
            <a:ext cx="3571900" cy="2381267"/>
          </a:xfrm>
        </p:spPr>
      </p:pic>
      <p:pic>
        <p:nvPicPr>
          <p:cNvPr id="7" name="Содержимое 9" descr="b-qSALG1wu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186094"/>
            <a:ext cx="3500462" cy="24110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0166" y="5786454"/>
            <a:ext cx="664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Оснащение развивающей среды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20220401_1054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3214687"/>
            <a:ext cx="3857652" cy="23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518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373</TotalTime>
  <Words>619</Words>
  <Application>Microsoft Office PowerPoint</Application>
  <PresentationFormat>Экран (4:3)</PresentationFormat>
  <Paragraphs>78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Углы</vt:lpstr>
      <vt:lpstr>Диаграмма</vt:lpstr>
      <vt:lpstr>Опыт образовательной организации  в рамках номинации:  «Лучший инклюзивный  детский сад - 2023»</vt:lpstr>
      <vt:lpstr>Контингент   организации</vt:lpstr>
      <vt:lpstr>Образовательные программы </vt:lpstr>
      <vt:lpstr>Форма организации инклюзивного образовательного процесса </vt:lpstr>
      <vt:lpstr>Доступная среда </vt:lpstr>
      <vt:lpstr>Модель службы психолого-педагогического сопровождения</vt:lpstr>
      <vt:lpstr>Социальные партнеры</vt:lpstr>
      <vt:lpstr> Сетевая форма реализация программ</vt:lpstr>
      <vt:lpstr>Инклюзивная практика «имаготерапия»</vt:lpstr>
      <vt:lpstr>Включение обучающихся с ОВЗ в дополнительное образование </vt:lpstr>
      <vt:lpstr>Инклюзивная практика «имаготерапия»</vt:lpstr>
      <vt:lpstr>Инклюзивная практика «имаготерапия»</vt:lpstr>
      <vt:lpstr>Инклюзивная практика «имаготерапия»</vt:lpstr>
      <vt:lpstr>Инклюзивная практика «имаготерапия»</vt:lpstr>
      <vt:lpstr>Инклюзивная практика «имаготерапия»</vt:lpstr>
      <vt:lpstr>Инклюзивная практика «имаготерапия»</vt:lpstr>
      <vt:lpstr>Инклюзивная практика «имаготерапия»</vt:lpstr>
      <vt:lpstr>Результаты реализации  инклюзивной практики</vt:lpstr>
      <vt:lpstr>Результаты реализации  инклюзивной практики. ПЕДАГОГИ</vt:lpstr>
      <vt:lpstr>Результаты реализации  инклюзивной практики. Родители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образовательной организации  в рамках номинации:  «Лучший инклюзивный детски сад - 2023»</dc:title>
  <dc:creator>ASER</dc:creator>
  <cp:lastModifiedBy>ASER</cp:lastModifiedBy>
  <cp:revision>16</cp:revision>
  <dcterms:created xsi:type="dcterms:W3CDTF">2023-06-23T19:09:13Z</dcterms:created>
  <dcterms:modified xsi:type="dcterms:W3CDTF">2023-06-24T09:31:18Z</dcterms:modified>
</cp:coreProperties>
</file>